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48"/>
  </p:notesMasterIdLst>
  <p:handoutMasterIdLst>
    <p:handoutMasterId r:id="rId49"/>
  </p:handoutMasterIdLst>
  <p:sldIdLst>
    <p:sldId id="368" r:id="rId5"/>
    <p:sldId id="369" r:id="rId6"/>
    <p:sldId id="370" r:id="rId7"/>
    <p:sldId id="335" r:id="rId8"/>
    <p:sldId id="322" r:id="rId9"/>
    <p:sldId id="323" r:id="rId10"/>
    <p:sldId id="324" r:id="rId11"/>
    <p:sldId id="329" r:id="rId12"/>
    <p:sldId id="327" r:id="rId13"/>
    <p:sldId id="321" r:id="rId14"/>
    <p:sldId id="318" r:id="rId15"/>
    <p:sldId id="311" r:id="rId16"/>
    <p:sldId id="312" r:id="rId17"/>
    <p:sldId id="320" r:id="rId18"/>
    <p:sldId id="343" r:id="rId19"/>
    <p:sldId id="334" r:id="rId20"/>
    <p:sldId id="344" r:id="rId21"/>
    <p:sldId id="345" r:id="rId22"/>
    <p:sldId id="346" r:id="rId23"/>
    <p:sldId id="336" r:id="rId24"/>
    <p:sldId id="347" r:id="rId25"/>
    <p:sldId id="348" r:id="rId26"/>
    <p:sldId id="357" r:id="rId27"/>
    <p:sldId id="356" r:id="rId28"/>
    <p:sldId id="355" r:id="rId29"/>
    <p:sldId id="352" r:id="rId30"/>
    <p:sldId id="359" r:id="rId31"/>
    <p:sldId id="332" r:id="rId32"/>
    <p:sldId id="358" r:id="rId33"/>
    <p:sldId id="353" r:id="rId34"/>
    <p:sldId id="362" r:id="rId35"/>
    <p:sldId id="350" r:id="rId36"/>
    <p:sldId id="351" r:id="rId37"/>
    <p:sldId id="360" r:id="rId38"/>
    <p:sldId id="361" r:id="rId39"/>
    <p:sldId id="367" r:id="rId40"/>
    <p:sldId id="365" r:id="rId41"/>
    <p:sldId id="354" r:id="rId42"/>
    <p:sldId id="366" r:id="rId43"/>
    <p:sldId id="331" r:id="rId44"/>
    <p:sldId id="364" r:id="rId45"/>
    <p:sldId id="328" r:id="rId46"/>
    <p:sldId id="363" r:id="rId4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11/17/20 4:34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11/17/20 4:34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11/17/20 4:34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/Users/DamirDobric/OneDrive%20-%20dobric/Documents/MyPhD/RDCs/The_Cortical_Column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87904" y="2340321"/>
            <a:ext cx="8206909" cy="36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Welcome </a:t>
            </a:r>
          </a:p>
          <a:p>
            <a:pPr algn="ctr"/>
            <a:r>
              <a:rPr lang="en-US" sz="3264" dirty="0"/>
              <a:t>to</a:t>
            </a:r>
          </a:p>
          <a:p>
            <a:pPr algn="ctr"/>
            <a:r>
              <a:rPr lang="en-US" sz="4080" dirty="0"/>
              <a:t>Software Engineering </a:t>
            </a:r>
          </a:p>
          <a:p>
            <a:pPr algn="ctr"/>
            <a:r>
              <a:rPr lang="en-US" sz="2856" dirty="0"/>
              <a:t>Lesson</a:t>
            </a:r>
            <a:r>
              <a:rPr lang="en-US" sz="4080" dirty="0"/>
              <a:t> </a:t>
            </a:r>
            <a:r>
              <a:rPr lang="en-US" sz="2856" dirty="0"/>
              <a:t>WS2020/2021</a:t>
            </a:r>
          </a:p>
          <a:p>
            <a:pPr algn="ctr"/>
            <a:r>
              <a:rPr lang="en-US" sz="2856" dirty="0"/>
              <a:t>Starting at 14:15</a:t>
            </a:r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43" y="6160079"/>
            <a:ext cx="628398" cy="4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8" y="4613927"/>
            <a:ext cx="1431325" cy="141679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809135" y="3330725"/>
            <a:ext cx="1032526" cy="798846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28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28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54674" y="734910"/>
            <a:ext cx="8206909" cy="204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The rule No1</a:t>
            </a:r>
          </a:p>
          <a:p>
            <a:pPr algn="ctr"/>
            <a:r>
              <a:rPr lang="en-US" sz="4080" u="sng" dirty="0"/>
              <a:t>Keep your camera on</a:t>
            </a:r>
            <a:endParaRPr lang="en-US" sz="3672" u="sng" dirty="0"/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827" y="2277592"/>
            <a:ext cx="932603" cy="932603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41" y="4462411"/>
            <a:ext cx="2642376" cy="17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(new, 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510988" y="1286277"/>
            <a:ext cx="111933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105514" y="3294145"/>
            <a:ext cx="2976328" cy="92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sz="1836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105513" y="840953"/>
            <a:ext cx="8519213" cy="102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Software Engineering</a:t>
            </a:r>
          </a:p>
          <a:p>
            <a:pPr algn="ctr"/>
            <a:r>
              <a:rPr lang="en-US" sz="2040"/>
              <a:t>WS-2020-2021</a:t>
            </a:r>
            <a:endParaRPr lang="en-US" sz="20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415908" y="6273088"/>
            <a:ext cx="4734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 dirty="0">
                <a:hlinkClick r:id="rId2"/>
              </a:rPr>
              <a:t>https://www.linkedin.com/groups/8689804/</a:t>
            </a:r>
            <a:r>
              <a:rPr lang="en-US" sz="1836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901" y="2322756"/>
            <a:ext cx="2690826" cy="26064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0" y="2766355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430306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1006867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 . 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US" dirty="0" err="1"/>
              <a:t>nethod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883974" y="4769056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/>
          <p:nvPr/>
        </p:nvCxnSpPr>
        <p:spPr>
          <a:xfrm>
            <a:off x="5282005" y="4518212"/>
            <a:ext cx="371139" cy="4034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382191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0" y="1575729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1420</Words>
  <Application>Microsoft Macintosh PowerPoint</Application>
  <PresentationFormat>Custom</PresentationFormat>
  <Paragraphs>234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Cambria Math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HTM CLA two algorithms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Capacity and Density</vt:lpstr>
      <vt:lpstr>Using encoder</vt:lpstr>
      <vt:lpstr>SPATIAL POOLER</vt:lpstr>
      <vt:lpstr>What is the Spatial Pooler?</vt:lpstr>
      <vt:lpstr>MNIST image of digits</vt:lpstr>
      <vt:lpstr>Inhibition Radius</vt:lpstr>
      <vt:lpstr>Using SpatialPooler</vt:lpstr>
      <vt:lpstr>Using SpatialPooler</vt:lpstr>
      <vt:lpstr>SpatialPooler Compute() nethod</vt:lpstr>
      <vt:lpstr>Examples for Spatial Pooler</vt:lpstr>
      <vt:lpstr>TEMPORAL MEMORY</vt:lpstr>
      <vt:lpstr>Examples for Temporal Memory</vt:lpstr>
      <vt:lpstr>Layers Model &amp; Sequence Memory</vt:lpstr>
      <vt:lpstr>References</vt:lpstr>
      <vt:lpstr>Thank  You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2020-11-17T15:34:21Z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